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0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DEF509B-C987-4AC7-AD5E-47D176D60558}" type="datetimeFigureOut">
              <a:rPr lang="ru-RU" smtClean="0"/>
              <a:pPr/>
              <a:t>11.11.2013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0F93AF3-A91C-440C-AB80-26E3409663F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EF509B-C987-4AC7-AD5E-47D176D60558}" type="datetimeFigureOut">
              <a:rPr lang="ru-RU" smtClean="0"/>
              <a:pPr/>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F93AF3-A91C-440C-AB80-26E3409663F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DEF509B-C987-4AC7-AD5E-47D176D60558}" type="datetimeFigureOut">
              <a:rPr lang="ru-RU" smtClean="0"/>
              <a:pPr/>
              <a:t>11.11.2013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F93AF3-A91C-440C-AB80-26E3409663F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DEF509B-C987-4AC7-AD5E-47D176D60558}" type="datetimeFigureOut">
              <a:rPr lang="ru-RU" smtClean="0"/>
              <a:pPr/>
              <a:t>11.11.2013</a:t>
            </a:fld>
            <a:endParaRPr lang="ru-RU"/>
          </a:p>
        </p:txBody>
      </p:sp>
      <p:sp>
        <p:nvSpPr>
          <p:cNvPr id="9" name="Номер слайда 8"/>
          <p:cNvSpPr>
            <a:spLocks noGrp="1"/>
          </p:cNvSpPr>
          <p:nvPr>
            <p:ph type="sldNum" sz="quarter" idx="15"/>
          </p:nvPr>
        </p:nvSpPr>
        <p:spPr/>
        <p:txBody>
          <a:bodyPr rtlCol="0"/>
          <a:lstStyle/>
          <a:p>
            <a:fld id="{B0F93AF3-A91C-440C-AB80-26E3409663F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DEF509B-C987-4AC7-AD5E-47D176D60558}" type="datetimeFigureOut">
              <a:rPr lang="ru-RU" smtClean="0"/>
              <a:pPr/>
              <a:t>11.11.2013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0F93AF3-A91C-440C-AB80-26E3409663F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DEF509B-C987-4AC7-AD5E-47D176D60558}" type="datetimeFigureOut">
              <a:rPr lang="ru-RU" smtClean="0"/>
              <a:pPr/>
              <a:t>11.11.2013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F93AF3-A91C-440C-AB80-26E3409663F7}"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DEF509B-C987-4AC7-AD5E-47D176D60558}" type="datetimeFigureOut">
              <a:rPr lang="ru-RU" smtClean="0"/>
              <a:pPr/>
              <a:t>11.11.2013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F93AF3-A91C-440C-AB80-26E3409663F7}"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DEF509B-C987-4AC7-AD5E-47D176D60558}" type="datetimeFigureOut">
              <a:rPr lang="ru-RU" smtClean="0"/>
              <a:pPr/>
              <a:t>11.11.2013</a:t>
            </a:fld>
            <a:endParaRPr lang="ru-RU"/>
          </a:p>
        </p:txBody>
      </p:sp>
      <p:sp>
        <p:nvSpPr>
          <p:cNvPr id="7" name="Номер слайда 6"/>
          <p:cNvSpPr>
            <a:spLocks noGrp="1"/>
          </p:cNvSpPr>
          <p:nvPr>
            <p:ph type="sldNum" sz="quarter" idx="11"/>
          </p:nvPr>
        </p:nvSpPr>
        <p:spPr/>
        <p:txBody>
          <a:bodyPr rtlCol="0"/>
          <a:lstStyle/>
          <a:p>
            <a:fld id="{B0F93AF3-A91C-440C-AB80-26E3409663F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EF509B-C987-4AC7-AD5E-47D176D60558}" type="datetimeFigureOut">
              <a:rPr lang="ru-RU" smtClean="0"/>
              <a:pPr/>
              <a:t>11.11.2013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F93AF3-A91C-440C-AB80-26E3409663F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DEF509B-C987-4AC7-AD5E-47D176D60558}" type="datetimeFigureOut">
              <a:rPr lang="ru-RU" smtClean="0"/>
              <a:pPr/>
              <a:t>11.11.2013</a:t>
            </a:fld>
            <a:endParaRPr lang="ru-RU"/>
          </a:p>
        </p:txBody>
      </p:sp>
      <p:sp>
        <p:nvSpPr>
          <p:cNvPr id="22" name="Номер слайда 21"/>
          <p:cNvSpPr>
            <a:spLocks noGrp="1"/>
          </p:cNvSpPr>
          <p:nvPr>
            <p:ph type="sldNum" sz="quarter" idx="15"/>
          </p:nvPr>
        </p:nvSpPr>
        <p:spPr/>
        <p:txBody>
          <a:bodyPr rtlCol="0"/>
          <a:lstStyle/>
          <a:p>
            <a:fld id="{B0F93AF3-A91C-440C-AB80-26E3409663F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DEF509B-C987-4AC7-AD5E-47D176D60558}" type="datetimeFigureOut">
              <a:rPr lang="ru-RU" smtClean="0"/>
              <a:pPr/>
              <a:t>11.11.2013</a:t>
            </a:fld>
            <a:endParaRPr lang="ru-RU"/>
          </a:p>
        </p:txBody>
      </p:sp>
      <p:sp>
        <p:nvSpPr>
          <p:cNvPr id="18" name="Номер слайда 17"/>
          <p:cNvSpPr>
            <a:spLocks noGrp="1"/>
          </p:cNvSpPr>
          <p:nvPr>
            <p:ph type="sldNum" sz="quarter" idx="11"/>
          </p:nvPr>
        </p:nvSpPr>
        <p:spPr/>
        <p:txBody>
          <a:bodyPr rtlCol="0"/>
          <a:lstStyle/>
          <a:p>
            <a:fld id="{B0F93AF3-A91C-440C-AB80-26E3409663F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DEF509B-C987-4AC7-AD5E-47D176D60558}" type="datetimeFigureOut">
              <a:rPr lang="ru-RU" smtClean="0"/>
              <a:pPr/>
              <a:t>11.11.2013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F93AF3-A91C-440C-AB80-26E3409663F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992888" cy="3168352"/>
          </a:xfrm>
        </p:spPr>
        <p:txBody>
          <a:bodyPr>
            <a:noAutofit/>
          </a:bodyPr>
          <a:lstStyle/>
          <a:p>
            <a:r>
              <a:rPr lang="en-US" sz="7200" dirty="0" smtClean="0"/>
              <a:t>Place</a:t>
            </a:r>
            <a:r>
              <a:rPr lang="en-US" sz="7200" dirty="0"/>
              <a:t>s</a:t>
            </a:r>
            <a:r>
              <a:rPr lang="en-US" sz="7200" dirty="0" smtClean="0"/>
              <a:t> </a:t>
            </a:r>
            <a:r>
              <a:rPr lang="en-US" sz="7200" dirty="0" smtClean="0"/>
              <a:t>of interest in Great Britain</a:t>
            </a:r>
            <a:endParaRPr lang="ru-RU" sz="7200" dirty="0"/>
          </a:p>
        </p:txBody>
      </p:sp>
      <p:sp>
        <p:nvSpPr>
          <p:cNvPr id="3" name="Подзаголовок 2"/>
          <p:cNvSpPr>
            <a:spLocks noGrp="1"/>
          </p:cNvSpPr>
          <p:nvPr>
            <p:ph type="subTitle" idx="1"/>
          </p:nvPr>
        </p:nvSpPr>
        <p:spPr>
          <a:xfrm>
            <a:off x="3211252" y="4717740"/>
            <a:ext cx="1904256" cy="46856"/>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800" dirty="0" smtClean="0">
                <a:latin typeface="Courier New" pitchFamily="49" charset="0"/>
                <a:cs typeface="Courier New" pitchFamily="49" charset="0"/>
              </a:rPr>
              <a:t>Stonehenge</a:t>
            </a:r>
            <a:endParaRPr lang="ru-RU" sz="8800"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600200"/>
            <a:ext cx="4032448" cy="5069160"/>
          </a:xfrm>
        </p:spPr>
        <p:txBody>
          <a:bodyPr>
            <a:normAutofit lnSpcReduction="10000"/>
          </a:bodyPr>
          <a:lstStyle/>
          <a:p>
            <a:pPr>
              <a:buNone/>
            </a:pPr>
            <a:r>
              <a:rPr lang="en-US" dirty="0" smtClean="0"/>
              <a:t>Stonehenge is a prehistoric monument in Wiltshire. One of the most famous sites in the world, Stonehenge is the remains of a ring of standing stones set within earthworks. It is in the middle of the most dense complex of Neolithic and Bronze Age monuments in England, including several hundred burial mounds.</a:t>
            </a:r>
          </a:p>
          <a:p>
            <a:pPr>
              <a:buNone/>
            </a:pPr>
            <a:endParaRPr lang="ru-RU" dirty="0"/>
          </a:p>
        </p:txBody>
      </p:sp>
      <p:pic>
        <p:nvPicPr>
          <p:cNvPr id="5" name="Содержимое 4" descr="Stonehenge2007_07_30.jpg"/>
          <p:cNvPicPr>
            <a:picLocks noGrp="1" noChangeAspect="1"/>
          </p:cNvPicPr>
          <p:nvPr>
            <p:ph sz="quarter" idx="2"/>
          </p:nvPr>
        </p:nvPicPr>
        <p:blipFill>
          <a:blip r:embed="rId2" cstate="print"/>
          <a:stretch>
            <a:fillRect/>
          </a:stretch>
        </p:blipFill>
        <p:spPr>
          <a:xfrm>
            <a:off x="4283968" y="2132856"/>
            <a:ext cx="4118049" cy="30529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82154"/>
          </a:xfrm>
        </p:spPr>
        <p:txBody>
          <a:bodyPr>
            <a:noAutofit/>
          </a:bodyPr>
          <a:lstStyle/>
          <a:p>
            <a:pPr algn="ctr"/>
            <a:r>
              <a:rPr lang="en-US" sz="4800" dirty="0" err="1" smtClean="0">
                <a:latin typeface="Courier New" pitchFamily="49" charset="0"/>
                <a:cs typeface="Courier New" pitchFamily="49" charset="0"/>
              </a:rPr>
              <a:t>tintagel</a:t>
            </a:r>
            <a:r>
              <a:rPr lang="en-US" sz="4800" dirty="0" smtClean="0">
                <a:latin typeface="Courier New" pitchFamily="49" charset="0"/>
                <a:cs typeface="Courier New" pitchFamily="49" charset="0"/>
              </a:rPr>
              <a:t> castle of king </a:t>
            </a:r>
            <a:r>
              <a:rPr lang="en-US" sz="4800" dirty="0" err="1" smtClean="0">
                <a:latin typeface="Courier New" pitchFamily="49" charset="0"/>
                <a:cs typeface="Courier New" pitchFamily="49" charset="0"/>
              </a:rPr>
              <a:t>arthur</a:t>
            </a:r>
            <a:endParaRPr lang="ru-RU" sz="4800" dirty="0">
              <a:latin typeface="Courier New" pitchFamily="49" charset="0"/>
              <a:cs typeface="Courier New" pitchFamily="49" charset="0"/>
            </a:endParaRPr>
          </a:p>
        </p:txBody>
      </p:sp>
      <p:sp>
        <p:nvSpPr>
          <p:cNvPr id="3" name="Содержимое 2"/>
          <p:cNvSpPr>
            <a:spLocks noGrp="1"/>
          </p:cNvSpPr>
          <p:nvPr>
            <p:ph sz="quarter" idx="1"/>
          </p:nvPr>
        </p:nvSpPr>
        <p:spPr>
          <a:xfrm>
            <a:off x="457200" y="1600200"/>
            <a:ext cx="3657600" cy="4925144"/>
          </a:xfrm>
        </p:spPr>
        <p:txBody>
          <a:bodyPr>
            <a:normAutofit/>
          </a:bodyPr>
          <a:lstStyle/>
          <a:p>
            <a:pPr>
              <a:buNone/>
            </a:pPr>
            <a:r>
              <a:rPr lang="en-US" dirty="0" smtClean="0"/>
              <a:t>Tintagel </a:t>
            </a:r>
            <a:r>
              <a:rPr lang="en-US" dirty="0" smtClean="0"/>
              <a:t>Castle is an awe-inspiring place to visit and soak up the atmosphere generated by the dramatic views and wonderful legends. Today, the remains of Tintagel castle stand on rugged cliffs high above the sea.</a:t>
            </a:r>
          </a:p>
        </p:txBody>
      </p:sp>
      <p:pic>
        <p:nvPicPr>
          <p:cNvPr id="5" name="Содержимое 4" descr="1310579526_tintagel_ruins_-_mainland_courtyard.jpg"/>
          <p:cNvPicPr>
            <a:picLocks noGrp="1" noChangeAspect="1"/>
          </p:cNvPicPr>
          <p:nvPr>
            <p:ph sz="quarter" idx="2"/>
          </p:nvPr>
        </p:nvPicPr>
        <p:blipFill>
          <a:blip r:embed="rId2" cstate="print"/>
          <a:stretch>
            <a:fillRect/>
          </a:stretch>
        </p:blipFill>
        <p:spPr>
          <a:xfrm>
            <a:off x="4211960" y="2204864"/>
            <a:ext cx="3974033" cy="326896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68952" cy="1143000"/>
          </a:xfrm>
        </p:spPr>
        <p:txBody>
          <a:bodyPr>
            <a:noAutofit/>
          </a:bodyPr>
          <a:lstStyle/>
          <a:p>
            <a:pPr algn="ctr"/>
            <a:r>
              <a:rPr lang="en-US" sz="6600" dirty="0" smtClean="0">
                <a:latin typeface="Courier New" pitchFamily="49" charset="0"/>
                <a:cs typeface="Courier New" pitchFamily="49" charset="0"/>
              </a:rPr>
              <a:t>St Paul`s Cathedral</a:t>
            </a:r>
            <a:endParaRPr lang="ru-RU" sz="6600" dirty="0">
              <a:latin typeface="Courier New" pitchFamily="49" charset="0"/>
              <a:cs typeface="Courier New" pitchFamily="49" charset="0"/>
            </a:endParaRPr>
          </a:p>
        </p:txBody>
      </p:sp>
      <p:sp>
        <p:nvSpPr>
          <p:cNvPr id="3" name="Содержимое 2"/>
          <p:cNvSpPr>
            <a:spLocks noGrp="1"/>
          </p:cNvSpPr>
          <p:nvPr>
            <p:ph sz="quarter" idx="1"/>
          </p:nvPr>
        </p:nvSpPr>
        <p:spPr>
          <a:xfrm>
            <a:off x="251520" y="1600200"/>
            <a:ext cx="4032448" cy="5257800"/>
          </a:xfrm>
        </p:spPr>
        <p:txBody>
          <a:bodyPr>
            <a:normAutofit lnSpcReduction="10000"/>
          </a:bodyPr>
          <a:lstStyle/>
          <a:p>
            <a:pPr>
              <a:buNone/>
            </a:pPr>
            <a:r>
              <a:rPr lang="en-US" dirty="0" smtClean="0"/>
              <a:t>St Paul's Cathedral, is the Anglican cathedral on </a:t>
            </a:r>
            <a:r>
              <a:rPr lang="en-US" dirty="0" err="1" smtClean="0"/>
              <a:t>Lud</a:t>
            </a:r>
            <a:r>
              <a:rPr lang="en-US" dirty="0" smtClean="0"/>
              <a:t> Hill, in the City of London, and the seat of the Bishop of London. The present building dates from the 17th century and is generally reckoned to be London's fifth "St Paul's Cathedral", although the number is higher if every major medieval reconstruction is counted as a new cathedral. </a:t>
            </a:r>
            <a:endParaRPr lang="ru-RU" dirty="0"/>
          </a:p>
        </p:txBody>
      </p:sp>
      <p:pic>
        <p:nvPicPr>
          <p:cNvPr id="5" name="Содержимое 4" descr="51596375_St_Pauls_aerial.jpg"/>
          <p:cNvPicPr>
            <a:picLocks noGrp="1" noChangeAspect="1"/>
          </p:cNvPicPr>
          <p:nvPr>
            <p:ph sz="quarter" idx="2"/>
          </p:nvPr>
        </p:nvPicPr>
        <p:blipFill>
          <a:blip r:embed="rId2" cstate="print"/>
          <a:stretch>
            <a:fillRect/>
          </a:stretch>
        </p:blipFill>
        <p:spPr>
          <a:xfrm>
            <a:off x="4355976" y="1988840"/>
            <a:ext cx="4046041" cy="329541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8748464" cy="792088"/>
          </a:xfrm>
        </p:spPr>
        <p:txBody>
          <a:bodyPr>
            <a:noAutofit/>
          </a:bodyPr>
          <a:lstStyle/>
          <a:p>
            <a:pPr algn="ctr"/>
            <a:r>
              <a:rPr lang="en-US" sz="8800" b="1" dirty="0" smtClean="0">
                <a:latin typeface="Courier New" pitchFamily="49" charset="0"/>
                <a:cs typeface="Courier New" pitchFamily="49" charset="0"/>
              </a:rPr>
              <a:t>Hyde Park</a:t>
            </a:r>
            <a:endParaRPr lang="ru-RU" sz="8800" b="1" dirty="0">
              <a:latin typeface="Courier New" pitchFamily="49" charset="0"/>
              <a:cs typeface="Courier New" pitchFamily="49" charset="0"/>
            </a:endParaRPr>
          </a:p>
        </p:txBody>
      </p:sp>
      <p:sp>
        <p:nvSpPr>
          <p:cNvPr id="3" name="Содержимое 2"/>
          <p:cNvSpPr>
            <a:spLocks noGrp="1"/>
          </p:cNvSpPr>
          <p:nvPr>
            <p:ph sz="quarter" idx="1"/>
          </p:nvPr>
        </p:nvSpPr>
        <p:spPr>
          <a:xfrm>
            <a:off x="251520" y="1412776"/>
            <a:ext cx="3960440" cy="5445224"/>
          </a:xfrm>
        </p:spPr>
        <p:txBody>
          <a:bodyPr>
            <a:normAutofit/>
          </a:bodyPr>
          <a:lstStyle/>
          <a:p>
            <a:pPr>
              <a:buNone/>
            </a:pPr>
            <a:r>
              <a:rPr lang="en-US" dirty="0" smtClean="0"/>
              <a:t>Hyde Park, which opened to the public in 1637, is the largest of several royal parks in London that are connected to each other, forming one large green lung in the center of the city. The park is famous for its Speakers' Corner</a:t>
            </a:r>
            <a:r>
              <a:rPr lang="en-US" dirty="0" smtClean="0"/>
              <a:t>.</a:t>
            </a:r>
            <a:endParaRPr lang="en-US" dirty="0" smtClean="0"/>
          </a:p>
        </p:txBody>
      </p:sp>
      <p:pic>
        <p:nvPicPr>
          <p:cNvPr id="5" name="Содержимое 4" descr="kveen0169s.jpg"/>
          <p:cNvPicPr>
            <a:picLocks noGrp="1" noChangeAspect="1"/>
          </p:cNvPicPr>
          <p:nvPr>
            <p:ph sz="quarter" idx="2"/>
          </p:nvPr>
        </p:nvPicPr>
        <p:blipFill>
          <a:blip r:embed="rId2" cstate="print"/>
          <a:stretch>
            <a:fillRect/>
          </a:stretch>
        </p:blipFill>
        <p:spPr>
          <a:xfrm>
            <a:off x="4139952" y="1916832"/>
            <a:ext cx="4406081" cy="3476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000" b="1" dirty="0" smtClean="0">
                <a:latin typeface="Courier New" pitchFamily="49" charset="0"/>
                <a:cs typeface="Courier New" pitchFamily="49" charset="0"/>
              </a:rPr>
              <a:t>London Bridge</a:t>
            </a:r>
            <a:endParaRPr lang="ru-RU" sz="8000" b="1" dirty="0">
              <a:latin typeface="Courier New" pitchFamily="49" charset="0"/>
              <a:cs typeface="Courier New" pitchFamily="49" charset="0"/>
            </a:endParaRPr>
          </a:p>
        </p:txBody>
      </p:sp>
      <p:sp>
        <p:nvSpPr>
          <p:cNvPr id="3" name="Содержимое 2"/>
          <p:cNvSpPr>
            <a:spLocks noGrp="1"/>
          </p:cNvSpPr>
          <p:nvPr>
            <p:ph sz="quarter" idx="1"/>
          </p:nvPr>
        </p:nvSpPr>
        <p:spPr>
          <a:xfrm>
            <a:off x="251520" y="1600200"/>
            <a:ext cx="3863280" cy="5257800"/>
          </a:xfrm>
        </p:spPr>
        <p:txBody>
          <a:bodyPr>
            <a:normAutofit fontScale="92500" lnSpcReduction="10000"/>
          </a:bodyPr>
          <a:lstStyle/>
          <a:p>
            <a:pPr>
              <a:buNone/>
            </a:pPr>
            <a:r>
              <a:rPr lang="en-US" dirty="0" smtClean="0"/>
              <a:t>London Bridge refers to several historical bridges that have spanned the River Thames between the City of London and </a:t>
            </a:r>
            <a:r>
              <a:rPr lang="en-US" dirty="0" smtClean="0"/>
              <a:t>Southward, </a:t>
            </a:r>
            <a:r>
              <a:rPr lang="en-US" dirty="0" smtClean="0"/>
              <a:t>in central London. The current crossing, which opened to traffic in 1973, is a box girder bridge built from concrete and steel. This replaced a 19th-century stone-arched bridge, which in turn superseded a 600-year-old medieval structure</a:t>
            </a:r>
            <a:r>
              <a:rPr lang="en-US" dirty="0" smtClean="0"/>
              <a:t>..</a:t>
            </a:r>
            <a:endParaRPr lang="ru-RU" dirty="0"/>
          </a:p>
        </p:txBody>
      </p:sp>
      <p:pic>
        <p:nvPicPr>
          <p:cNvPr id="5" name="Содержимое 4" descr="large_1007400742-1319084288-tower bridge in london.jpg"/>
          <p:cNvPicPr>
            <a:picLocks noGrp="1" noChangeAspect="1"/>
          </p:cNvPicPr>
          <p:nvPr>
            <p:ph sz="quarter" idx="2"/>
          </p:nvPr>
        </p:nvPicPr>
        <p:blipFill>
          <a:blip r:embed="rId2" cstate="print"/>
          <a:stretch>
            <a:fillRect/>
          </a:stretch>
        </p:blipFill>
        <p:spPr>
          <a:xfrm>
            <a:off x="4283968" y="1916832"/>
            <a:ext cx="4478089" cy="355861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8000" b="1" dirty="0" smtClean="0">
                <a:latin typeface="Courier New" pitchFamily="49" charset="0"/>
                <a:cs typeface="Courier New" pitchFamily="49" charset="0"/>
              </a:rPr>
              <a:t>Big Ben</a:t>
            </a:r>
            <a:endParaRPr lang="ru-RU" sz="8000" b="1"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268760"/>
            <a:ext cx="4176464" cy="5589240"/>
          </a:xfrm>
        </p:spPr>
        <p:txBody>
          <a:bodyPr>
            <a:noAutofit/>
          </a:bodyPr>
          <a:lstStyle/>
          <a:p>
            <a:pPr>
              <a:buNone/>
            </a:pPr>
            <a:r>
              <a:rPr lang="en-US" dirty="0" smtClean="0"/>
              <a:t>Big Ben is the nickname for the great bell of the clock at the north end of the Palace of Westminster in London, and often extended to refer to the clock and the clock tower. The tower is now officially called the Elizabeth Tower, after being renamed in 2012 (from "Clock Tower") to celebrate the Diamond Jubilee of Elizabeth II</a:t>
            </a:r>
            <a:r>
              <a:rPr lang="en-US" sz="1700" dirty="0" smtClean="0"/>
              <a:t>. </a:t>
            </a:r>
            <a:endParaRPr lang="ru-RU" sz="1700" dirty="0"/>
          </a:p>
        </p:txBody>
      </p:sp>
      <p:pic>
        <p:nvPicPr>
          <p:cNvPr id="5" name="Содержимое 4" descr="279px-Clock_Tower_-_Palace_of_Westminster,_London_-_September_2006-2.jpg"/>
          <p:cNvPicPr>
            <a:picLocks noGrp="1" noChangeAspect="1"/>
          </p:cNvPicPr>
          <p:nvPr>
            <p:ph sz="quarter" idx="2"/>
          </p:nvPr>
        </p:nvPicPr>
        <p:blipFill>
          <a:blip r:embed="rId2" cstate="print"/>
          <a:stretch>
            <a:fillRect/>
          </a:stretch>
        </p:blipFill>
        <p:spPr>
          <a:xfrm>
            <a:off x="4788024" y="1268760"/>
            <a:ext cx="3240360" cy="538830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7200" b="1" dirty="0" smtClean="0">
                <a:latin typeface="Courier New" pitchFamily="49" charset="0"/>
                <a:cs typeface="Courier New" pitchFamily="49" charset="0"/>
              </a:rPr>
              <a:t>Hadrian Wall</a:t>
            </a:r>
            <a:endParaRPr lang="ru-RU" sz="7200" b="1" dirty="0">
              <a:latin typeface="Courier New" pitchFamily="49" charset="0"/>
              <a:cs typeface="Courier New" pitchFamily="49" charset="0"/>
            </a:endParaRPr>
          </a:p>
        </p:txBody>
      </p:sp>
      <p:sp>
        <p:nvSpPr>
          <p:cNvPr id="3" name="Содержимое 2"/>
          <p:cNvSpPr>
            <a:spLocks noGrp="1"/>
          </p:cNvSpPr>
          <p:nvPr>
            <p:ph sz="quarter" idx="1"/>
          </p:nvPr>
        </p:nvSpPr>
        <p:spPr>
          <a:xfrm>
            <a:off x="323528" y="1600200"/>
            <a:ext cx="3888432" cy="5257800"/>
          </a:xfrm>
        </p:spPr>
        <p:txBody>
          <a:bodyPr>
            <a:normAutofit/>
          </a:bodyPr>
          <a:lstStyle/>
          <a:p>
            <a:pPr>
              <a:buNone/>
            </a:pPr>
            <a:r>
              <a:rPr lang="en-US" dirty="0" smtClean="0"/>
              <a:t>Hadrian's Wall (Latin: </a:t>
            </a:r>
            <a:r>
              <a:rPr lang="en-US" dirty="0" err="1" smtClean="0"/>
              <a:t>Vallum</a:t>
            </a:r>
            <a:r>
              <a:rPr lang="en-US" dirty="0" smtClean="0"/>
              <a:t> </a:t>
            </a:r>
            <a:r>
              <a:rPr lang="en-US" dirty="0" err="1" smtClean="0"/>
              <a:t>Aelium</a:t>
            </a:r>
            <a:r>
              <a:rPr lang="en-US" dirty="0" smtClean="0"/>
              <a:t>) was a defensive fortification in Roman Britain, begun in AD 122 during the rule of emperor Hadrian. In addition to its military role, gates through the wall served as customs posts</a:t>
            </a:r>
            <a:r>
              <a:rPr lang="en-US" dirty="0" smtClean="0"/>
              <a:t>.</a:t>
            </a:r>
            <a:endParaRPr lang="en-US" dirty="0" smtClean="0"/>
          </a:p>
        </p:txBody>
      </p:sp>
      <p:pic>
        <p:nvPicPr>
          <p:cNvPr id="5" name="Содержимое 4" descr="2.jpg"/>
          <p:cNvPicPr>
            <a:picLocks noGrp="1" noChangeAspect="1"/>
          </p:cNvPicPr>
          <p:nvPr>
            <p:ph sz="quarter" idx="2"/>
          </p:nvPr>
        </p:nvPicPr>
        <p:blipFill>
          <a:blip r:embed="rId2" cstate="print"/>
          <a:stretch>
            <a:fillRect/>
          </a:stretch>
        </p:blipFill>
        <p:spPr>
          <a:xfrm>
            <a:off x="4139952" y="1700808"/>
            <a:ext cx="4536503" cy="417646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1115616" y="1052736"/>
            <a:ext cx="6408712" cy="4320480"/>
          </a:xfrm>
          <a:prstGeom prst="round2DiagRect">
            <a:avLst/>
          </a:prstGeom>
          <a:solidFill>
            <a:srgbClr val="002060"/>
          </a:solidFill>
          <a:ln>
            <a:solidFill>
              <a:schemeClr val="bg1">
                <a:lumMod val="20000"/>
                <a:lumOff val="8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600" dirty="0" smtClean="0">
                <a:solidFill>
                  <a:schemeClr val="bg2">
                    <a:lumMod val="60000"/>
                    <a:lumOff val="40000"/>
                  </a:schemeClr>
                </a:solidFill>
                <a:latin typeface="AnastasiaScript" pitchFamily="2" charset="0"/>
              </a:rPr>
              <a:t>Підготувала:</a:t>
            </a:r>
          </a:p>
          <a:p>
            <a:pPr algn="ctr"/>
            <a:r>
              <a:rPr lang="uk-UA" sz="6600" dirty="0" smtClean="0">
                <a:solidFill>
                  <a:schemeClr val="bg2">
                    <a:lumMod val="60000"/>
                    <a:lumOff val="40000"/>
                  </a:schemeClr>
                </a:solidFill>
                <a:latin typeface="AnastasiaScript" pitchFamily="2" charset="0"/>
              </a:rPr>
              <a:t>учениця 9 класу</a:t>
            </a:r>
          </a:p>
          <a:p>
            <a:pPr algn="ctr"/>
            <a:r>
              <a:rPr lang="uk-UA" sz="6600" dirty="0" smtClean="0">
                <a:solidFill>
                  <a:schemeClr val="bg2">
                    <a:lumMod val="60000"/>
                    <a:lumOff val="40000"/>
                  </a:schemeClr>
                </a:solidFill>
                <a:latin typeface="AnastasiaScript" pitchFamily="2" charset="0"/>
                <a:cs typeface="Courier New" pitchFamily="49" charset="0"/>
              </a:rPr>
              <a:t>Данилюк Руслана</a:t>
            </a:r>
            <a:endParaRPr lang="ru-RU" sz="6600" dirty="0">
              <a:solidFill>
                <a:schemeClr val="bg2">
                  <a:lumMod val="60000"/>
                  <a:lumOff val="40000"/>
                </a:schemeClr>
              </a:solidFill>
              <a:latin typeface="AnastasiaScript" pitchFamily="2"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600" dirty="0" smtClean="0">
                <a:solidFill>
                  <a:srgbClr val="002060"/>
                </a:solidFill>
                <a:latin typeface="Courier New" pitchFamily="49" charset="0"/>
                <a:cs typeface="Courier New" pitchFamily="49" charset="0"/>
              </a:rPr>
              <a:t>Buckingham Palace</a:t>
            </a:r>
            <a:endParaRPr lang="ru-RU" sz="6600" dirty="0">
              <a:solidFill>
                <a:srgbClr val="002060"/>
              </a:solidFill>
              <a:latin typeface="Courier New" pitchFamily="49" charset="0"/>
              <a:cs typeface="Courier New" pitchFamily="49" charset="0"/>
            </a:endParaRPr>
          </a:p>
        </p:txBody>
      </p:sp>
      <p:sp>
        <p:nvSpPr>
          <p:cNvPr id="3" name="Содержимое 2"/>
          <p:cNvSpPr>
            <a:spLocks noGrp="1"/>
          </p:cNvSpPr>
          <p:nvPr>
            <p:ph sz="quarter" idx="1"/>
          </p:nvPr>
        </p:nvSpPr>
        <p:spPr>
          <a:xfrm>
            <a:off x="179512" y="1600200"/>
            <a:ext cx="4032448" cy="4997152"/>
          </a:xfrm>
        </p:spPr>
        <p:txBody>
          <a:bodyPr>
            <a:normAutofit fontScale="70000" lnSpcReduction="20000"/>
          </a:bodyPr>
          <a:lstStyle/>
          <a:p>
            <a:pPr>
              <a:buNone/>
            </a:pPr>
            <a:r>
              <a:rPr lang="en-US" sz="3700" dirty="0" smtClean="0">
                <a:solidFill>
                  <a:srgbClr val="6F0ED0"/>
                </a:solidFill>
                <a:latin typeface="Verdana" pitchFamily="34" charset="0"/>
              </a:rPr>
              <a:t>Buckingham Palace is the Queen's official London residence and is used to receive and entertain guests on state, ceremonial and official occasions for the Royal Family. The palace was originally built in 1705 for the Duke of Buckingham.</a:t>
            </a:r>
            <a:r>
              <a:rPr lang="en-US" sz="3700" dirty="0" smtClean="0">
                <a:latin typeface="Verdana" pitchFamily="34" charset="0"/>
              </a:rPr>
              <a:t> </a:t>
            </a:r>
            <a:r>
              <a:rPr lang="en-US" sz="3600" dirty="0" smtClean="0"/>
              <a:t/>
            </a:r>
            <a:br>
              <a:rPr lang="en-US" sz="3600" dirty="0" smtClean="0"/>
            </a:br>
            <a:r>
              <a:rPr lang="en-US" sz="3600" dirty="0" smtClean="0"/>
              <a:t/>
            </a:r>
            <a:br>
              <a:rPr lang="en-US" sz="3600" dirty="0" smtClean="0"/>
            </a:br>
            <a:endParaRPr lang="en-US" sz="3500" dirty="0" smtClean="0"/>
          </a:p>
        </p:txBody>
      </p:sp>
      <p:pic>
        <p:nvPicPr>
          <p:cNvPr id="7" name="Содержимое 6" descr="img.jpg"/>
          <p:cNvPicPr>
            <a:picLocks noGrp="1" noChangeAspect="1"/>
          </p:cNvPicPr>
          <p:nvPr>
            <p:ph sz="quarter" idx="2"/>
          </p:nvPr>
        </p:nvPicPr>
        <p:blipFill>
          <a:blip r:embed="rId2" cstate="print"/>
          <a:srcRect t="5882"/>
          <a:stretch>
            <a:fillRect/>
          </a:stretch>
        </p:blipFill>
        <p:spPr>
          <a:xfrm>
            <a:off x="4139952" y="1628800"/>
            <a:ext cx="4536504" cy="38164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24744"/>
          </a:xfrm>
        </p:spPr>
        <p:txBody>
          <a:bodyPr>
            <a:normAutofit/>
          </a:bodyPr>
          <a:lstStyle/>
          <a:p>
            <a:pPr algn="ctr"/>
            <a:r>
              <a:rPr lang="en-US" sz="4000" b="1" dirty="0" smtClean="0">
                <a:latin typeface="Courier New" pitchFamily="49" charset="0"/>
                <a:cs typeface="Courier New" pitchFamily="49" charset="0"/>
              </a:rPr>
              <a:t>Victoria and Albert Museum</a:t>
            </a:r>
            <a:endParaRPr lang="ru-RU" sz="4000" b="1"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600200"/>
            <a:ext cx="4176464" cy="5501208"/>
          </a:xfrm>
        </p:spPr>
        <p:txBody>
          <a:bodyPr>
            <a:normAutofit/>
          </a:bodyPr>
          <a:lstStyle/>
          <a:p>
            <a:pPr>
              <a:buNone/>
            </a:pPr>
            <a:r>
              <a:rPr lang="en-US" dirty="0" smtClean="0"/>
              <a:t>The Victoria and Albert Museum </a:t>
            </a:r>
            <a:r>
              <a:rPr lang="en-US" dirty="0" smtClean="0"/>
              <a:t> </a:t>
            </a:r>
            <a:r>
              <a:rPr lang="en-US" dirty="0" smtClean="0"/>
              <a:t>is the world's largest museum of decorative arts and design, housing a permanent collection of over 4.5 million objects. Named after Prince Albert and Queen Victoria, it was founded in 1852, and has since grown to cover 12.5 acres (51,000 m2)[2] and 145 </a:t>
            </a:r>
            <a:r>
              <a:rPr lang="en-US" dirty="0" smtClean="0"/>
              <a:t>galleries.</a:t>
            </a:r>
            <a:endParaRPr lang="ru-RU" dirty="0"/>
          </a:p>
        </p:txBody>
      </p:sp>
      <p:pic>
        <p:nvPicPr>
          <p:cNvPr id="7" name="Содержимое 6" descr="93129.jpg"/>
          <p:cNvPicPr>
            <a:picLocks noGrp="1" noChangeAspect="1"/>
          </p:cNvPicPr>
          <p:nvPr>
            <p:ph sz="quarter" idx="2"/>
          </p:nvPr>
        </p:nvPicPr>
        <p:blipFill>
          <a:blip r:embed="rId2" cstate="print"/>
          <a:stretch>
            <a:fillRect/>
          </a:stretch>
        </p:blipFill>
        <p:spPr>
          <a:xfrm>
            <a:off x="4270374" y="1628800"/>
            <a:ext cx="4406082" cy="36724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7200" dirty="0" smtClean="0">
                <a:latin typeface="Courier New" pitchFamily="49" charset="0"/>
                <a:cs typeface="Courier New" pitchFamily="49" charset="0"/>
              </a:rPr>
              <a:t>Madam Tussaud`s</a:t>
            </a:r>
            <a:endParaRPr lang="ru-RU" sz="7200"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600200"/>
            <a:ext cx="4320480" cy="5069160"/>
          </a:xfrm>
        </p:spPr>
        <p:txBody>
          <a:bodyPr>
            <a:normAutofit lnSpcReduction="10000"/>
          </a:bodyPr>
          <a:lstStyle/>
          <a:p>
            <a:pPr>
              <a:buNone/>
            </a:pPr>
            <a:r>
              <a:rPr lang="en-US" dirty="0" smtClean="0"/>
              <a:t>Madam </a:t>
            </a:r>
            <a:r>
              <a:rPr lang="en-US" dirty="0" err="1" smtClean="0"/>
              <a:t>Tussauds</a:t>
            </a:r>
            <a:r>
              <a:rPr lang="en-US" dirty="0" smtClean="0"/>
              <a:t> is one of the most famous tourist attractions in the world. Its museums are widely spread in places like Vienna, Amsterdam, Berlin, Hollywood, Hong Kong, Las Vegas, London, New York, Shanghai and Washington DC. Madam </a:t>
            </a:r>
            <a:r>
              <a:rPr lang="en-US" dirty="0" smtClean="0"/>
              <a:t>Tussaud`s </a:t>
            </a:r>
            <a:r>
              <a:rPr lang="en-US" dirty="0" smtClean="0"/>
              <a:t>in London hosts around 400 </a:t>
            </a:r>
            <a:r>
              <a:rPr lang="en-US" dirty="0" smtClean="0"/>
              <a:t>life-size </a:t>
            </a:r>
            <a:r>
              <a:rPr lang="en-US" dirty="0" smtClean="0"/>
              <a:t>wax models of artists, politicians, sportsmen, monarchs. </a:t>
            </a:r>
            <a:endParaRPr lang="ru-RU" dirty="0"/>
          </a:p>
        </p:txBody>
      </p:sp>
      <p:pic>
        <p:nvPicPr>
          <p:cNvPr id="7" name="Содержимое 6" descr="4(291).jpg"/>
          <p:cNvPicPr>
            <a:picLocks noGrp="1" noChangeAspect="1"/>
          </p:cNvPicPr>
          <p:nvPr>
            <p:ph sz="quarter" idx="2"/>
          </p:nvPr>
        </p:nvPicPr>
        <p:blipFill>
          <a:blip r:embed="rId2" cstate="print"/>
          <a:stretch>
            <a:fillRect/>
          </a:stretch>
        </p:blipFill>
        <p:spPr>
          <a:xfrm>
            <a:off x="4499992" y="1772816"/>
            <a:ext cx="4392487" cy="3700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24744"/>
          </a:xfrm>
        </p:spPr>
        <p:txBody>
          <a:bodyPr>
            <a:normAutofit/>
          </a:bodyPr>
          <a:lstStyle/>
          <a:p>
            <a:pPr algn="ctr"/>
            <a:r>
              <a:rPr lang="en-US" sz="5400" b="1" dirty="0" smtClean="0">
                <a:latin typeface="Courier New" pitchFamily="49" charset="0"/>
                <a:cs typeface="Courier New" pitchFamily="49" charset="0"/>
              </a:rPr>
              <a:t>Houses </a:t>
            </a:r>
            <a:r>
              <a:rPr lang="en-US" sz="5400" b="1" dirty="0" smtClean="0">
                <a:latin typeface="Courier New" pitchFamily="49" charset="0"/>
                <a:cs typeface="Courier New" pitchFamily="49" charset="0"/>
              </a:rPr>
              <a:t>of Parliament</a:t>
            </a:r>
            <a:endParaRPr lang="ru-RU" sz="5400" b="1"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090903"/>
            <a:ext cx="4032448" cy="5733256"/>
          </a:xfrm>
        </p:spPr>
        <p:txBody>
          <a:bodyPr>
            <a:normAutofit/>
          </a:bodyPr>
          <a:lstStyle/>
          <a:p>
            <a:pPr>
              <a:buNone/>
            </a:pPr>
            <a:r>
              <a:rPr lang="en-US" sz="2800" b="1" dirty="0" smtClean="0"/>
              <a:t>The Houses of Parliament, also known as the Palace of Westminster is the seat of Britain's two parliamentary houses, the House of Lords and the House of Commons</a:t>
            </a:r>
            <a:r>
              <a:rPr lang="en-US" dirty="0" smtClean="0"/>
              <a:t>.</a:t>
            </a:r>
            <a:endParaRPr lang="en-US" dirty="0" smtClean="0"/>
          </a:p>
        </p:txBody>
      </p:sp>
      <p:pic>
        <p:nvPicPr>
          <p:cNvPr id="7" name="Содержимое 6" descr="The-Houses-of-Parliament.jpg"/>
          <p:cNvPicPr>
            <a:picLocks noGrp="1" noChangeAspect="1"/>
          </p:cNvPicPr>
          <p:nvPr>
            <p:ph sz="quarter" idx="2"/>
          </p:nvPr>
        </p:nvPicPr>
        <p:blipFill>
          <a:blip r:embed="rId2" cstate="print"/>
          <a:stretch>
            <a:fillRect/>
          </a:stretch>
        </p:blipFill>
        <p:spPr>
          <a:xfrm>
            <a:off x="4283968" y="1916832"/>
            <a:ext cx="4262065" cy="333068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Autofit/>
          </a:bodyPr>
          <a:lstStyle/>
          <a:p>
            <a:pPr algn="ctr"/>
            <a:r>
              <a:rPr lang="en-US" sz="6600" b="1" dirty="0" smtClean="0">
                <a:latin typeface="Courier New" pitchFamily="49" charset="0"/>
                <a:cs typeface="Courier New" pitchFamily="49" charset="0"/>
              </a:rPr>
              <a:t>Westminster Abbey</a:t>
            </a:r>
            <a:endParaRPr lang="ru-RU" sz="6600" b="1" dirty="0">
              <a:latin typeface="Courier New" pitchFamily="49" charset="0"/>
              <a:cs typeface="Courier New" pitchFamily="49" charset="0"/>
            </a:endParaRPr>
          </a:p>
        </p:txBody>
      </p:sp>
      <p:sp>
        <p:nvSpPr>
          <p:cNvPr id="3" name="Содержимое 2"/>
          <p:cNvSpPr>
            <a:spLocks noGrp="1"/>
          </p:cNvSpPr>
          <p:nvPr>
            <p:ph sz="quarter" idx="1"/>
          </p:nvPr>
        </p:nvSpPr>
        <p:spPr>
          <a:xfrm>
            <a:off x="179512" y="1340768"/>
            <a:ext cx="3960440" cy="5517232"/>
          </a:xfrm>
        </p:spPr>
        <p:txBody>
          <a:bodyPr>
            <a:normAutofit fontScale="92500"/>
          </a:bodyPr>
          <a:lstStyle/>
          <a:p>
            <a:pPr>
              <a:buNone/>
            </a:pPr>
            <a:r>
              <a:rPr lang="en-US" dirty="0" smtClean="0"/>
              <a:t>Most </a:t>
            </a:r>
            <a:r>
              <a:rPr lang="en-US" dirty="0" smtClean="0"/>
              <a:t>of the present building dates from 1245 to 1272 when Henry III decided to rebuild the abbey in the Gothic style. The building was later significantly expanded: the Chapel of Henry VII was added between 1503 and 1512, while the two West Front Towers date from 1745. The youngest part of the abbey is the North entrance, completed in the 19th century.</a:t>
            </a:r>
            <a:endParaRPr lang="ru-RU" dirty="0"/>
          </a:p>
        </p:txBody>
      </p:sp>
      <p:pic>
        <p:nvPicPr>
          <p:cNvPr id="5" name="Содержимое 4" descr="westminster-abbey-4141 (1).jpg"/>
          <p:cNvPicPr>
            <a:picLocks noGrp="1" noChangeAspect="1"/>
          </p:cNvPicPr>
          <p:nvPr>
            <p:ph sz="quarter" idx="2"/>
          </p:nvPr>
        </p:nvPicPr>
        <p:blipFill>
          <a:blip r:embed="rId2" cstate="print"/>
          <a:stretch>
            <a:fillRect/>
          </a:stretch>
        </p:blipFill>
        <p:spPr>
          <a:xfrm>
            <a:off x="4644008" y="1340768"/>
            <a:ext cx="3476834" cy="483143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7200" b="1" dirty="0" smtClean="0">
                <a:latin typeface="Courier New" pitchFamily="49" charset="0"/>
                <a:cs typeface="Courier New" pitchFamily="49" charset="0"/>
              </a:rPr>
              <a:t>Tower of London</a:t>
            </a:r>
            <a:endParaRPr lang="ru-RU" sz="7200" b="1" dirty="0">
              <a:latin typeface="Courier New" pitchFamily="49" charset="0"/>
              <a:cs typeface="Courier New" pitchFamily="49" charset="0"/>
            </a:endParaRPr>
          </a:p>
        </p:txBody>
      </p:sp>
      <p:sp>
        <p:nvSpPr>
          <p:cNvPr id="3" name="Содержимое 2"/>
          <p:cNvSpPr>
            <a:spLocks noGrp="1"/>
          </p:cNvSpPr>
          <p:nvPr>
            <p:ph sz="quarter" idx="1"/>
          </p:nvPr>
        </p:nvSpPr>
        <p:spPr>
          <a:xfrm>
            <a:off x="0" y="1600200"/>
            <a:ext cx="4644008" cy="4997152"/>
          </a:xfrm>
        </p:spPr>
        <p:txBody>
          <a:bodyPr>
            <a:normAutofit fontScale="92500" lnSpcReduction="10000"/>
          </a:bodyPr>
          <a:lstStyle/>
          <a:p>
            <a:pPr>
              <a:buNone/>
            </a:pPr>
            <a:r>
              <a:rPr lang="en-US" dirty="0" smtClean="0"/>
              <a:t>Construction of the Tower of London was initiated in 1070 by William the Conqueror, shortly after his victory at Hastings in 1066. The Tower was built to enforce the power of the king over the newly conquered region. The fortress, strategically located at the Thames, was originally not more than a temporary wooden building which was replaced later by the White Tower. Over time the complex was expanded into a stronghold with about 20 towers.</a:t>
            </a:r>
          </a:p>
          <a:p>
            <a:pPr>
              <a:buNone/>
            </a:pPr>
            <a:endParaRPr lang="ru-RU" dirty="0"/>
          </a:p>
        </p:txBody>
      </p:sp>
      <p:pic>
        <p:nvPicPr>
          <p:cNvPr id="7" name="Содержимое 6" descr="newscontents_zoom_604.jpg"/>
          <p:cNvPicPr>
            <a:picLocks noGrp="1" noChangeAspect="1"/>
          </p:cNvPicPr>
          <p:nvPr>
            <p:ph sz="quarter" idx="2"/>
          </p:nvPr>
        </p:nvPicPr>
        <p:blipFill>
          <a:blip r:embed="rId2" cstate="print"/>
          <a:stretch>
            <a:fillRect/>
          </a:stretch>
        </p:blipFill>
        <p:spPr>
          <a:xfrm>
            <a:off x="4644008" y="1988840"/>
            <a:ext cx="4046041" cy="325752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5400" b="1" dirty="0" smtClean="0">
                <a:latin typeface="Courier New" pitchFamily="49" charset="0"/>
                <a:cs typeface="Courier New" pitchFamily="49" charset="0"/>
              </a:rPr>
              <a:t>Cambridge University</a:t>
            </a:r>
            <a:endParaRPr lang="ru-RU" sz="5400" b="1" dirty="0">
              <a:latin typeface="Courier New" pitchFamily="49" charset="0"/>
              <a:cs typeface="Courier New" pitchFamily="49" charset="0"/>
            </a:endParaRPr>
          </a:p>
        </p:txBody>
      </p:sp>
      <p:sp>
        <p:nvSpPr>
          <p:cNvPr id="3" name="Содержимое 2"/>
          <p:cNvSpPr>
            <a:spLocks noGrp="1"/>
          </p:cNvSpPr>
          <p:nvPr>
            <p:ph sz="quarter" idx="1"/>
          </p:nvPr>
        </p:nvSpPr>
        <p:spPr>
          <a:xfrm>
            <a:off x="25816" y="1600200"/>
            <a:ext cx="3960440" cy="5257800"/>
          </a:xfrm>
        </p:spPr>
        <p:txBody>
          <a:bodyPr>
            <a:normAutofit fontScale="77500" lnSpcReduction="20000"/>
          </a:bodyPr>
          <a:lstStyle/>
          <a:p>
            <a:pPr>
              <a:buNone/>
            </a:pPr>
            <a:r>
              <a:rPr lang="en-US" sz="3300" dirty="0" smtClean="0"/>
              <a:t>The University of Cambridge is a public research university located in Cambridge, England, United Kingdom. It is  the third-oldest surviving university in the world. It is considered to be one of the most prestigious institutions of higher learning in the world.</a:t>
            </a:r>
          </a:p>
          <a:p>
            <a:pPr>
              <a:buNone/>
            </a:pPr>
            <a:endParaRPr lang="ru-RU" dirty="0"/>
          </a:p>
        </p:txBody>
      </p:sp>
      <p:pic>
        <p:nvPicPr>
          <p:cNvPr id="5" name="Содержимое 4" descr="cambridge.jpg"/>
          <p:cNvPicPr>
            <a:picLocks noGrp="1" noChangeAspect="1"/>
          </p:cNvPicPr>
          <p:nvPr>
            <p:ph sz="quarter" idx="2"/>
          </p:nvPr>
        </p:nvPicPr>
        <p:blipFill>
          <a:blip r:embed="rId2" cstate="print"/>
          <a:stretch>
            <a:fillRect/>
          </a:stretch>
        </p:blipFill>
        <p:spPr>
          <a:xfrm>
            <a:off x="4283968" y="2276872"/>
            <a:ext cx="3974033" cy="33260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931224" cy="1196752"/>
          </a:xfrm>
        </p:spPr>
        <p:txBody>
          <a:bodyPr>
            <a:normAutofit/>
          </a:bodyPr>
          <a:lstStyle/>
          <a:p>
            <a:pPr algn="ctr"/>
            <a:r>
              <a:rPr lang="en-US" sz="6600" b="1" dirty="0" smtClean="0">
                <a:latin typeface="Courier New" pitchFamily="49" charset="0"/>
                <a:cs typeface="Courier New" pitchFamily="49" charset="0"/>
              </a:rPr>
              <a:t>Oxford University</a:t>
            </a:r>
            <a:endParaRPr lang="ru-RU" sz="6600" b="1" dirty="0">
              <a:latin typeface="Courier New" pitchFamily="49" charset="0"/>
              <a:cs typeface="Courier New" pitchFamily="49" charset="0"/>
            </a:endParaRPr>
          </a:p>
        </p:txBody>
      </p:sp>
      <p:sp>
        <p:nvSpPr>
          <p:cNvPr id="3" name="Содержимое 2"/>
          <p:cNvSpPr>
            <a:spLocks noGrp="1"/>
          </p:cNvSpPr>
          <p:nvPr>
            <p:ph sz="quarter" idx="1"/>
          </p:nvPr>
        </p:nvSpPr>
        <p:spPr>
          <a:xfrm>
            <a:off x="251520" y="1484784"/>
            <a:ext cx="4032448" cy="5184576"/>
          </a:xfrm>
        </p:spPr>
        <p:txBody>
          <a:bodyPr>
            <a:normAutofit fontScale="92500"/>
          </a:bodyPr>
          <a:lstStyle/>
          <a:p>
            <a:pPr>
              <a:buNone/>
            </a:pPr>
            <a:r>
              <a:rPr lang="en-US" dirty="0" smtClean="0"/>
              <a:t>The University of Oxford  is a collegiate research university located in Oxford, England, United Kingdom. Although its exact date of foundation is unclear, there is evidence of teaching as far back as 1096, making it the oldest university in the English-speaking world, and the second-oldest surviving university in the world, after the University of Bologna. </a:t>
            </a:r>
          </a:p>
        </p:txBody>
      </p:sp>
      <p:pic>
        <p:nvPicPr>
          <p:cNvPr id="5" name="Содержимое 4" descr="image-thumbnail-600x600-imgupl-news_290_693.jpg"/>
          <p:cNvPicPr>
            <a:picLocks noGrp="1" noChangeAspect="1"/>
          </p:cNvPicPr>
          <p:nvPr>
            <p:ph sz="quarter" idx="2"/>
          </p:nvPr>
        </p:nvPicPr>
        <p:blipFill>
          <a:blip r:embed="rId2" cstate="print"/>
          <a:stretch>
            <a:fillRect/>
          </a:stretch>
        </p:blipFill>
        <p:spPr>
          <a:xfrm>
            <a:off x="4283968" y="1628800"/>
            <a:ext cx="4248472" cy="369796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6">
      <a:dk1>
        <a:sysClr val="windowText" lastClr="000000"/>
      </a:dk1>
      <a:lt1>
        <a:srgbClr val="4FCEFF"/>
      </a:lt1>
      <a:dk2>
        <a:srgbClr val="04617B"/>
      </a:dk2>
      <a:lt2>
        <a:srgbClr val="93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TotalTime>
  <Words>887</Words>
  <Application>Microsoft Office PowerPoint</Application>
  <PresentationFormat>Экран (4:3)</PresentationFormat>
  <Paragraphs>34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Places of interest in Great Britain</vt:lpstr>
      <vt:lpstr>Buckingham Palace</vt:lpstr>
      <vt:lpstr>Victoria and Albert Museum</vt:lpstr>
      <vt:lpstr>Madam Tussaud`s</vt:lpstr>
      <vt:lpstr>Houses of Parliament</vt:lpstr>
      <vt:lpstr>Westminster Abbey</vt:lpstr>
      <vt:lpstr>Tower of London</vt:lpstr>
      <vt:lpstr>Cambridge University</vt:lpstr>
      <vt:lpstr>Oxford University</vt:lpstr>
      <vt:lpstr>Stonehenge</vt:lpstr>
      <vt:lpstr>tintagel castle of king arthur</vt:lpstr>
      <vt:lpstr>St Paul`s Cathedral</vt:lpstr>
      <vt:lpstr>Hyde Park</vt:lpstr>
      <vt:lpstr>London Bridge</vt:lpstr>
      <vt:lpstr>Big Ben</vt:lpstr>
      <vt:lpstr>Hadrian Wall</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of interest in Great Britain</dc:title>
  <dc:creator>Admin</dc:creator>
  <cp:lastModifiedBy>One</cp:lastModifiedBy>
  <cp:revision>13</cp:revision>
  <dcterms:created xsi:type="dcterms:W3CDTF">2013-10-29T10:58:22Z</dcterms:created>
  <dcterms:modified xsi:type="dcterms:W3CDTF">2013-11-11T20:22:06Z</dcterms:modified>
</cp:coreProperties>
</file>